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1" r:id="rId7"/>
    <p:sldId id="270" r:id="rId8"/>
    <p:sldId id="269" r:id="rId9"/>
    <p:sldId id="263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peedometer">
            <a:extLst>
              <a:ext uri="{FF2B5EF4-FFF2-40B4-BE49-F238E27FC236}">
                <a16:creationId xmlns:a16="http://schemas.microsoft.com/office/drawing/2014/main" id="{856C3319-E174-E5EB-3314-6AF41C940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791" r="4994" b="-1"/>
          <a:stretch/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Vintage Car Mileage Predictor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4034" y="4739051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  <a:latin typeface="Agency FB" panose="020B0503020202020204" pitchFamily="34" charset="0"/>
              </a:rPr>
              <a:t>Presented by: Usman Javed Swati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  <a:latin typeface="Agency FB" panose="020B0503020202020204" pitchFamily="34" charset="0"/>
              </a:rPr>
              <a:t>Roll # : BAIB232004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ABD16-2F13-8657-8937-8C5CD97B65B7}"/>
              </a:ext>
            </a:extLst>
          </p:cNvPr>
          <p:cNvSpPr txBox="1"/>
          <p:nvPr/>
        </p:nvSpPr>
        <p:spPr>
          <a:xfrm>
            <a:off x="1350817" y="3641103"/>
            <a:ext cx="779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</a:rPr>
              <a:t>Using Machine Learning for Predicting Car Mileage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Speedometer">
            <a:extLst>
              <a:ext uri="{FF2B5EF4-FFF2-40B4-BE49-F238E27FC236}">
                <a16:creationId xmlns:a16="http://schemas.microsoft.com/office/drawing/2014/main" id="{856C3319-E174-E5EB-3314-6AF41C940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791" r="4994" b="-1"/>
          <a:stretch/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7813" y="1641606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800" dirty="0">
                <a:solidFill>
                  <a:srgbClr val="FFFFFF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9420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dirty="0">
                <a:latin typeface="Agency FB" panose="020B0503020202020204" pitchFamily="34" charset="0"/>
              </a:rPr>
              <a:t>Introduction</a:t>
            </a:r>
          </a:p>
        </p:txBody>
      </p:sp>
      <p:pic>
        <p:nvPicPr>
          <p:cNvPr id="5" name="Picture 4" descr="Vintage english car">
            <a:extLst>
              <a:ext uri="{FF2B5EF4-FFF2-40B4-BE49-F238E27FC236}">
                <a16:creationId xmlns:a16="http://schemas.microsoft.com/office/drawing/2014/main" id="{65B9645E-9F89-E860-BD2C-D2FAEA42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r="46275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704" y="1948294"/>
            <a:ext cx="5168646" cy="415439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gency FB" panose="020B0503020202020204" pitchFamily="34" charset="0"/>
              </a:rPr>
              <a:t>Overview</a:t>
            </a:r>
          </a:p>
          <a:p>
            <a:pPr marL="0" indent="0" algn="ctr">
              <a:buNone/>
            </a:pPr>
            <a:r>
              <a:rPr lang="en-US" sz="2800" dirty="0">
                <a:latin typeface="Agency FB" panose="020B0503020202020204" pitchFamily="34" charset="0"/>
              </a:rPr>
              <a:t>This project aims to develop a machine learning model to predict the mileage of vintage cars based on various features.</a:t>
            </a:r>
          </a:p>
          <a:p>
            <a:pPr marL="0" indent="0" algn="ctr">
              <a:buNone/>
            </a:pPr>
            <a:r>
              <a:rPr lang="en-US" dirty="0">
                <a:latin typeface="Agency FB" panose="020B0503020202020204" pitchFamily="34" charset="0"/>
              </a:rPr>
              <a:t>Objective</a:t>
            </a:r>
          </a:p>
          <a:p>
            <a:pPr marL="0" indent="0" algn="ctr">
              <a:buNone/>
            </a:pPr>
            <a:r>
              <a:rPr lang="en-US" sz="2800" dirty="0">
                <a:latin typeface="Agency FB" panose="020B0503020202020204" pitchFamily="34" charset="0"/>
              </a:rPr>
              <a:t>To provide accurate mileage predictions using different regression models.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Future Potential</a:t>
            </a:r>
            <a:endParaRPr dirty="0">
              <a:latin typeface="Agency FB" panose="020B0503020202020204" pitchFamily="34" charset="0"/>
            </a:endParaRPr>
          </a:p>
        </p:txBody>
      </p:sp>
      <p:pic>
        <p:nvPicPr>
          <p:cNvPr id="5" name="Picture 4" descr="Vintage english car">
            <a:extLst>
              <a:ext uri="{FF2B5EF4-FFF2-40B4-BE49-F238E27FC236}">
                <a16:creationId xmlns:a16="http://schemas.microsoft.com/office/drawing/2014/main" id="{65B9645E-9F89-E860-BD2C-D2FAEA42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r="46275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704" y="1948294"/>
            <a:ext cx="5168646" cy="4154394"/>
          </a:xfrm>
        </p:spPr>
        <p:txBody>
          <a:bodyPr anchor="t">
            <a:norm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Accurate Valuation: Better estimate the condition and value of vintage cars for buying, selling.</a:t>
            </a:r>
          </a:p>
          <a:p>
            <a:r>
              <a:rPr lang="en-US" sz="2800" dirty="0">
                <a:latin typeface="Agency FB" panose="020B0503020202020204" pitchFamily="34" charset="0"/>
              </a:rPr>
              <a:t>Scheduled Maintenance: Plan maintenance schedules more effectively.</a:t>
            </a:r>
          </a:p>
          <a:p>
            <a:r>
              <a:rPr lang="en-US" sz="2800" dirty="0">
                <a:latin typeface="Agency FB" panose="020B0503020202020204" pitchFamily="34" charset="0"/>
              </a:rPr>
              <a:t>Historical Data Analysis: Contribute to understanding trends and usage patterns of vintage cars.</a:t>
            </a:r>
          </a:p>
        </p:txBody>
      </p:sp>
    </p:spTree>
    <p:extLst>
      <p:ext uri="{BB962C8B-B14F-4D97-AF65-F5344CB8AC3E}">
        <p14:creationId xmlns:p14="http://schemas.microsoft.com/office/powerpoint/2010/main" val="22057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Agency FB" panose="020B0503020202020204" pitchFamily="34" charset="0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9" y="2324912"/>
            <a:ext cx="4297680" cy="4377640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600" dirty="0">
                <a:latin typeface="Agency FB" panose="020B0503020202020204" pitchFamily="34" charset="0"/>
              </a:rPr>
              <a:t>Source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latin typeface="Agency FB" panose="020B0503020202020204" pitchFamily="34" charset="0"/>
              </a:rPr>
              <a:t>The dataset contains details of vintage cars, including features like cylinders, displacement, horsepower, weight, acceleration, year, origin, and name.</a:t>
            </a:r>
          </a:p>
          <a:p>
            <a:pPr algn="ctr">
              <a:lnSpc>
                <a:spcPct val="90000"/>
              </a:lnSpc>
            </a:pPr>
            <a:endParaRPr lang="en-US" sz="2000" dirty="0">
              <a:latin typeface="Agency FB" panose="020B050302020202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600" dirty="0">
                <a:latin typeface="Agency FB" panose="020B0503020202020204" pitchFamily="34" charset="0"/>
              </a:rPr>
              <a:t>Features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mpg (Y)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cylinders (X)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displacement (X)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horsepower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weight (X)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acceleration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year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origin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gency FB" panose="020B0503020202020204" pitchFamily="34" charset="0"/>
              </a:rPr>
              <a:t>name</a:t>
            </a:r>
          </a:p>
        </p:txBody>
      </p:sp>
      <p:pic>
        <p:nvPicPr>
          <p:cNvPr id="5" name="Picture 4" descr="Gears of a machine">
            <a:extLst>
              <a:ext uri="{FF2B5EF4-FFF2-40B4-BE49-F238E27FC236}">
                <a16:creationId xmlns:a16="http://schemas.microsoft.com/office/drawing/2014/main" id="{77893D0A-CC18-8FEE-CAE3-5725F3BAF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76" r="28378" b="-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Data Exploration and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latin typeface="Agency FB" panose="020B0503020202020204" pitchFamily="34" charset="0"/>
              </a:rPr>
              <a:t>Exploration</a:t>
            </a:r>
          </a:p>
          <a:p>
            <a:pPr marL="0" indent="0" algn="ctr">
              <a:buNone/>
            </a:pPr>
            <a:r>
              <a:rPr lang="en-US" sz="2400" dirty="0">
                <a:latin typeface="Agency FB" panose="020B0503020202020204" pitchFamily="34" charset="0"/>
              </a:rPr>
              <a:t>Initial data exploration provided insights into the distribution and relationships of various features.</a:t>
            </a:r>
          </a:p>
          <a:p>
            <a:pPr algn="ctr"/>
            <a:endParaRPr lang="en-US" sz="2400" dirty="0">
              <a:latin typeface="Agency FB" panose="020B0503020202020204" pitchFamily="34" charset="0"/>
            </a:endParaRPr>
          </a:p>
          <a:p>
            <a:pPr marL="0" indent="0" algn="ctr">
              <a:buNone/>
            </a:pPr>
            <a:r>
              <a:rPr lang="en-US" sz="3000" dirty="0">
                <a:latin typeface="Agency FB" panose="020B0503020202020204" pitchFamily="34" charset="0"/>
              </a:rPr>
              <a:t>Cleaning Steps</a:t>
            </a:r>
            <a:endParaRPr lang="en-US" sz="2400" dirty="0">
              <a:latin typeface="Agency FB" panose="020B0503020202020204" pitchFamily="34" charset="0"/>
            </a:endParaRPr>
          </a:p>
          <a:p>
            <a:pPr algn="ctr">
              <a:buFont typeface="+mj-lt"/>
              <a:buAutoNum type="arabicPeriod"/>
            </a:pPr>
            <a:r>
              <a:rPr lang="en-US" sz="2400" dirty="0">
                <a:latin typeface="Agency FB" panose="020B0503020202020204" pitchFamily="34" charset="0"/>
              </a:rPr>
              <a:t>Handling missing values</a:t>
            </a:r>
          </a:p>
          <a:p>
            <a:pPr algn="ctr">
              <a:buFont typeface="+mj-lt"/>
              <a:buAutoNum type="arabicPeriod"/>
            </a:pPr>
            <a:r>
              <a:rPr lang="en-US" sz="2400" dirty="0">
                <a:latin typeface="Agency FB" panose="020B0503020202020204" pitchFamily="34" charset="0"/>
              </a:rPr>
              <a:t>Removing outliers</a:t>
            </a:r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8D913168-B863-6EE5-5705-48461F027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2" r="46706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622"/>
            <a:ext cx="8229600" cy="1143000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Model Selection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1684508"/>
            <a:ext cx="8110728" cy="2340863"/>
          </a:xfrm>
        </p:spPr>
        <p:txBody>
          <a:bodyPr numCol="3">
            <a:norm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L</a:t>
            </a:r>
            <a:r>
              <a:rPr sz="2400" dirty="0">
                <a:latin typeface="Agency FB" panose="020B0503020202020204" pitchFamily="34" charset="0"/>
              </a:rPr>
              <a:t>inear Regression</a:t>
            </a:r>
          </a:p>
          <a:p>
            <a:r>
              <a:rPr sz="2400" dirty="0">
                <a:latin typeface="Agency FB" panose="020B0503020202020204" pitchFamily="34" charset="0"/>
              </a:rPr>
              <a:t>Ridge Regression</a:t>
            </a:r>
          </a:p>
          <a:p>
            <a:r>
              <a:rPr sz="2400" dirty="0">
                <a:latin typeface="Agency FB" panose="020B0503020202020204" pitchFamily="34" charset="0"/>
              </a:rPr>
              <a:t>Lasso Regression</a:t>
            </a:r>
          </a:p>
          <a:p>
            <a:r>
              <a:rPr sz="2400" dirty="0" err="1">
                <a:latin typeface="Agency FB" panose="020B0503020202020204" pitchFamily="34" charset="0"/>
              </a:rPr>
              <a:t>ElasticNet</a:t>
            </a:r>
            <a:r>
              <a:rPr sz="2400" dirty="0">
                <a:latin typeface="Agency FB" panose="020B0503020202020204" pitchFamily="34" charset="0"/>
              </a:rPr>
              <a:t> Regression</a:t>
            </a:r>
          </a:p>
          <a:p>
            <a:r>
              <a:rPr sz="2400" dirty="0">
                <a:latin typeface="Agency FB" panose="020B0503020202020204" pitchFamily="34" charset="0"/>
              </a:rPr>
              <a:t>Decision Tree</a:t>
            </a:r>
          </a:p>
          <a:p>
            <a:r>
              <a:rPr sz="2400" dirty="0">
                <a:latin typeface="Agency FB" panose="020B0503020202020204" pitchFamily="34" charset="0"/>
              </a:rPr>
              <a:t>Random Forest</a:t>
            </a:r>
          </a:p>
          <a:p>
            <a:r>
              <a:rPr sz="2400" dirty="0">
                <a:latin typeface="Agency FB" panose="020B0503020202020204" pitchFamily="34" charset="0"/>
              </a:rPr>
              <a:t>Gradient Boosting</a:t>
            </a:r>
          </a:p>
          <a:p>
            <a:r>
              <a:rPr sz="2400" dirty="0">
                <a:latin typeface="Agency FB" panose="020B0503020202020204" pitchFamily="34" charset="0"/>
              </a:rPr>
              <a:t>AdaBoost</a:t>
            </a:r>
          </a:p>
          <a:p>
            <a:r>
              <a:rPr sz="2400" dirty="0" err="1">
                <a:latin typeface="Agency FB" panose="020B0503020202020204" pitchFamily="34" charset="0"/>
              </a:rPr>
              <a:t>XGBoost</a:t>
            </a:r>
            <a:endParaRPr sz="2400" dirty="0">
              <a:latin typeface="Agency FB" panose="020B0503020202020204" pitchFamily="34" charset="0"/>
            </a:endParaRPr>
          </a:p>
          <a:p>
            <a:r>
              <a:rPr sz="2400" dirty="0">
                <a:latin typeface="Agency FB" panose="020B0503020202020204" pitchFamily="34" charset="0"/>
              </a:rPr>
              <a:t>SVM</a:t>
            </a:r>
          </a:p>
          <a:p>
            <a:r>
              <a:rPr sz="2400" dirty="0">
                <a:latin typeface="Agency FB" panose="020B0503020202020204" pitchFamily="34" charset="0"/>
              </a:rPr>
              <a:t>K-Nearest Neighbors</a:t>
            </a:r>
          </a:p>
          <a:p>
            <a:pPr algn="ctr"/>
            <a:r>
              <a:rPr sz="2400" dirty="0">
                <a:latin typeface="Agency FB" panose="020B0503020202020204" pitchFamily="34" charset="0"/>
              </a:rPr>
              <a:t>Neural Network (MLP)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A1B148-ABA3-3D6F-DF24-FA11367109AF}"/>
              </a:ext>
            </a:extLst>
          </p:cNvPr>
          <p:cNvSpPr txBox="1">
            <a:spLocks/>
          </p:cNvSpPr>
          <p:nvPr/>
        </p:nvSpPr>
        <p:spPr>
          <a:xfrm>
            <a:off x="2432304" y="4023467"/>
            <a:ext cx="5129784" cy="2340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gency FB" panose="020B0503020202020204" pitchFamily="34" charset="0"/>
              </a:rPr>
              <a:t>Evaluation Metrics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Mean Absolute Error (MAE)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Mean Squared Error (MSE)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Root Mean Square Error (RMSE)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R-squared (R²)</a:t>
            </a:r>
          </a:p>
          <a:p>
            <a:pPr marL="0" indent="0">
              <a:buNone/>
            </a:pPr>
            <a:r>
              <a:rPr lang="en-US" sz="1800" dirty="0">
                <a:latin typeface="Agency FB" panose="020B0503020202020204" pitchFamily="34" charset="0"/>
              </a:rPr>
              <a:t>Cross-Validation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Used cross-validation to assess model performance and avoid overfitting.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6DF83-14C9-D313-195C-3B5DD3FBA24C}"/>
              </a:ext>
            </a:extLst>
          </p:cNvPr>
          <p:cNvSpPr txBox="1"/>
          <p:nvPr/>
        </p:nvSpPr>
        <p:spPr>
          <a:xfrm>
            <a:off x="0" y="116128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gency FB" panose="020B0503020202020204" pitchFamily="34" charset="0"/>
              </a:rPr>
              <a:t>List of Models</a:t>
            </a:r>
            <a:endParaRPr lang="en-US" sz="280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gency FB" panose="020B0503020202020204" pitchFamily="34" charset="0"/>
              </a:rPr>
              <a:t>Model Selection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B5B6367-392A-2FD3-9F88-C4BF5379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84" y="1417636"/>
            <a:ext cx="2174796" cy="3718022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189779-11FD-4FF3-1554-9EC1F640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24" y="1417638"/>
            <a:ext cx="1856232" cy="3718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44BB0-818D-4FDF-AC74-CF720DCE6F12}"/>
              </a:ext>
            </a:extLst>
          </p:cNvPr>
          <p:cNvSpPr txBox="1"/>
          <p:nvPr/>
        </p:nvSpPr>
        <p:spPr>
          <a:xfrm>
            <a:off x="679748" y="5559552"/>
            <a:ext cx="778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gency FB" panose="020B0503020202020204" pitchFamily="34" charset="0"/>
              </a:rPr>
              <a:t>Since SVM has the highest score, we will choose SVM as our model </a:t>
            </a:r>
          </a:p>
        </p:txBody>
      </p:sp>
    </p:spTree>
    <p:extLst>
      <p:ext uri="{BB962C8B-B14F-4D97-AF65-F5344CB8AC3E}">
        <p14:creationId xmlns:p14="http://schemas.microsoft.com/office/powerpoint/2010/main" val="275162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51" y="428908"/>
            <a:ext cx="3854346" cy="1423415"/>
          </a:xfrm>
        </p:spPr>
        <p:txBody>
          <a:bodyPr anchor="ctr">
            <a:normAutofit/>
          </a:bodyPr>
          <a:lstStyle/>
          <a:p>
            <a:r>
              <a:rPr lang="en-US" sz="3500" dirty="0">
                <a:latin typeface="Agency FB" panose="020B0503020202020204" pitchFamily="34" charset="0"/>
              </a:rPr>
              <a:t>Function Explanation - </a:t>
            </a:r>
            <a:r>
              <a:rPr lang="en-US" sz="3500" dirty="0" err="1">
                <a:latin typeface="Agency FB" panose="020B0503020202020204" pitchFamily="34" charset="0"/>
              </a:rPr>
              <a:t>predict_mileage</a:t>
            </a:r>
            <a:endParaRPr lang="en-US" sz="35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1" y="1715293"/>
            <a:ext cx="4997046" cy="5091844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400" b="1" dirty="0">
                <a:latin typeface="Agency FB" panose="020B0503020202020204" pitchFamily="34" charset="0"/>
              </a:rPr>
              <a:t>Purpose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The `</a:t>
            </a:r>
            <a:r>
              <a:rPr lang="en-US" sz="1400" dirty="0" err="1">
                <a:latin typeface="Agency FB" panose="020B0503020202020204" pitchFamily="34" charset="0"/>
              </a:rPr>
              <a:t>predict_mileage</a:t>
            </a:r>
            <a:r>
              <a:rPr lang="en-US" sz="1400" dirty="0">
                <a:latin typeface="Agency FB" panose="020B0503020202020204" pitchFamily="34" charset="0"/>
              </a:rPr>
              <a:t>` function estimates the mileage of a vintage car given its displacement, weight, and number of cylinders.</a:t>
            </a:r>
          </a:p>
          <a:p>
            <a:pPr>
              <a:lnSpc>
                <a:spcPct val="90000"/>
              </a:lnSpc>
            </a:pPr>
            <a:endParaRPr lang="en-US" sz="1400" dirty="0">
              <a:latin typeface="Agency FB" panose="020B050302020202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400" b="1" dirty="0">
                <a:latin typeface="Agency FB" panose="020B0503020202020204" pitchFamily="34" charset="0"/>
              </a:rPr>
              <a:t>Parameters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 `displacement`: Engine displacement of the car.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 `weight`: Weight of the car.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 `cylinders`: Number of cylinders in the car's engine.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 `model`: The trained machine learning model used for prediction.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 `scaler`: The scaler used for feature scaling.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Agency FB" panose="020B0503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latin typeface="Agency FB" panose="020B050302020202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500" b="1" dirty="0">
                <a:latin typeface="Agency FB" panose="020B0503020202020204" pitchFamily="34" charset="0"/>
              </a:rPr>
              <a:t>Steps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 Create </a:t>
            </a:r>
            <a:r>
              <a:rPr lang="en-US" sz="1400" dirty="0" err="1">
                <a:latin typeface="Agency FB" panose="020B0503020202020204" pitchFamily="34" charset="0"/>
              </a:rPr>
              <a:t>DataFrame</a:t>
            </a:r>
            <a:endParaRPr lang="en-US" sz="1400" dirty="0">
              <a:latin typeface="Agency FB" panose="020B0503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              An input </a:t>
            </a:r>
            <a:r>
              <a:rPr lang="en-US" sz="1400" dirty="0" err="1">
                <a:latin typeface="Agency FB" panose="020B0503020202020204" pitchFamily="34" charset="0"/>
              </a:rPr>
              <a:t>DataFrame</a:t>
            </a:r>
            <a:r>
              <a:rPr lang="en-US" sz="1400" dirty="0">
                <a:latin typeface="Agency FB" panose="020B0503020202020204" pitchFamily="34" charset="0"/>
              </a:rPr>
              <a:t> is created with the provided displacement, weight, and cylinders.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Scale Features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              The input data is scaled using the provided scaler to match the model's training data scale.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Predict Mileage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               The model predicts the mileage in miles per gallon (MPG) based on the scaled input data.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Convert to km/L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                The predicted mileage is converted from miles per gallon (MPG) to kilometers per liter (km/L) using the conversion factor (1 MPG ≈ 0.425144 km/L).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Agency FB" panose="020B0503020202020204" pitchFamily="34" charset="0"/>
              </a:rPr>
              <a:t>Return Values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Agency FB" panose="020B0503020202020204" pitchFamily="34" charset="0"/>
              </a:rPr>
              <a:t>                The function returns the predicted mileage in both MPG and km/L.</a:t>
            </a:r>
          </a:p>
        </p:txBody>
      </p:sp>
      <p:pic>
        <p:nvPicPr>
          <p:cNvPr id="5" name="Picture 4" descr="Gears of a machine">
            <a:extLst>
              <a:ext uri="{FF2B5EF4-FFF2-40B4-BE49-F238E27FC236}">
                <a16:creationId xmlns:a16="http://schemas.microsoft.com/office/drawing/2014/main" id="{8ED8EE4D-7D97-1EEB-85B3-4F36BD35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57" r="30960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gency FB" panose="020B0503020202020204" pitchFamily="34" charset="0"/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593"/>
            <a:ext cx="8439912" cy="2697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sz="2800" dirty="0">
                <a:latin typeface="Agency FB" panose="020B0503020202020204" pitchFamily="34" charset="0"/>
              </a:rPr>
              <a:t>Model Performance</a:t>
            </a:r>
          </a:p>
          <a:p>
            <a:r>
              <a:rPr sz="2400" dirty="0">
                <a:latin typeface="Agency FB" panose="020B0503020202020204" pitchFamily="34" charset="0"/>
              </a:rPr>
              <a:t>Presented the performance metrics for each model.</a:t>
            </a:r>
            <a:endParaRPr lang="en-US" sz="2400" dirty="0">
              <a:latin typeface="Agency FB" panose="020B0503020202020204" pitchFamily="34" charset="0"/>
            </a:endParaRPr>
          </a:p>
          <a:p>
            <a:pPr marL="0" indent="0" algn="ctr">
              <a:buNone/>
            </a:pPr>
            <a:endParaRPr sz="2400" dirty="0">
              <a:latin typeface="Agency FB" panose="020B0503020202020204" pitchFamily="34" charset="0"/>
            </a:endParaRPr>
          </a:p>
          <a:p>
            <a:pPr marL="0" indent="0" algn="ctr">
              <a:buNone/>
            </a:pPr>
            <a:r>
              <a:rPr sz="2800" dirty="0">
                <a:latin typeface="Agency FB" panose="020B0503020202020204" pitchFamily="34" charset="0"/>
              </a:rPr>
              <a:t>Best Model</a:t>
            </a:r>
          </a:p>
          <a:p>
            <a:r>
              <a:rPr sz="2400" dirty="0">
                <a:latin typeface="Agency FB" panose="020B0503020202020204" pitchFamily="34" charset="0"/>
              </a:rPr>
              <a:t>Identified the best-performing model based on the evaluation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44FEB-FA23-5E74-DAAF-7CE74DD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01" y="4151376"/>
            <a:ext cx="5783310" cy="1975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492</Words>
  <Application>Microsoft Office PowerPoint</Application>
  <PresentationFormat>On-screen Show (4:3)</PresentationFormat>
  <Paragraphs>88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Agency FB</vt:lpstr>
      <vt:lpstr>Arial</vt:lpstr>
      <vt:lpstr>Calibri</vt:lpstr>
      <vt:lpstr>Office Theme</vt:lpstr>
      <vt:lpstr>Vintage Car Mileage Predictor</vt:lpstr>
      <vt:lpstr>Introduction</vt:lpstr>
      <vt:lpstr>Future Potential</vt:lpstr>
      <vt:lpstr>Dataset</vt:lpstr>
      <vt:lpstr>Data Exploration and Cleaning</vt:lpstr>
      <vt:lpstr>Model Selection Cars</vt:lpstr>
      <vt:lpstr>Model Selection</vt:lpstr>
      <vt:lpstr>Function Explanation - predict_mileage</vt:lpstr>
      <vt:lpstr>Results</vt:lpstr>
      <vt:lpstr>Thank You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Usman Swati</dc:creator>
  <cp:keywords/>
  <dc:description>generated using python-pptx</dc:description>
  <cp:lastModifiedBy>(FA21-BAI-008) HASHIM SAJJAD SWATI</cp:lastModifiedBy>
  <cp:revision>4</cp:revision>
  <dcterms:created xsi:type="dcterms:W3CDTF">2013-01-27T09:14:16Z</dcterms:created>
  <dcterms:modified xsi:type="dcterms:W3CDTF">2024-07-04T05:01:26Z</dcterms:modified>
  <cp:category/>
</cp:coreProperties>
</file>